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FF"/>
    <a:srgbClr val="FFD7E2"/>
    <a:srgbClr val="D80939"/>
    <a:srgbClr val="B8089E"/>
    <a:srgbClr val="FF0000"/>
    <a:srgbClr val="AE0DB1"/>
    <a:srgbClr val="0C02C8"/>
    <a:srgbClr val="0502BD"/>
    <a:srgbClr val="FF1ADC"/>
    <a:srgbClr val="C7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5" autoAdjust="0"/>
  </p:normalViewPr>
  <p:slideViewPr>
    <p:cSldViewPr snapToGrid="0" snapToObjects="1">
      <p:cViewPr>
        <p:scale>
          <a:sx n="50" d="100"/>
          <a:sy n="50" d="100"/>
        </p:scale>
        <p:origin x="-123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emf"/><Relationship Id="rId3" Type="http://schemas.openxmlformats.org/officeDocument/2006/relationships/image" Target="../media/image37.emf"/><Relationship Id="rId5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9.emf"/><Relationship Id="rId5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7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Relationship Id="rId6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16.emf"/><Relationship Id="rId5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23.emf"/><Relationship Id="rId4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20.emf"/><Relationship Id="rId5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4" Type="http://schemas.openxmlformats.org/officeDocument/2006/relationships/image" Target="../media/image26.emf"/><Relationship Id="rId5" Type="http://schemas.openxmlformats.org/officeDocument/2006/relationships/image" Target="../media/image3.emf"/><Relationship Id="rId7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emf"/><Relationship Id="rId9" Type="http://schemas.openxmlformats.org/officeDocument/2006/relationships/image" Target="../media/image30.emf"/><Relationship Id="rId3" Type="http://schemas.openxmlformats.org/officeDocument/2006/relationships/image" Target="../media/image25.emf"/><Relationship Id="rId6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emf"/><Relationship Id="rId3" Type="http://schemas.openxmlformats.org/officeDocument/2006/relationships/image" Target="../media/image32.emf"/><Relationship Id="rId5" Type="http://schemas.openxmlformats.org/officeDocument/2006/relationships/image" Target="../media/image3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7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AVERAGING THINGS OUT</a:t>
            </a:r>
            <a:endParaRPr lang="en-US" sz="32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4224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Suppose you have a given function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your boss (instructor, departmental director) orders you to estimate an average value of the infinitely many values (</a:t>
            </a:r>
            <a:r>
              <a:rPr lang="en-US" b="1" dirty="0" smtClean="0">
                <a:solidFill>
                  <a:srgbClr val="008000"/>
                </a:solidFill>
              </a:rPr>
              <a:t>one for every point in the interval</a:t>
            </a:r>
            <a:r>
              <a:rPr lang="en-US" b="1" dirty="0" smtClean="0">
                <a:solidFill>
                  <a:srgbClr val="0000FF"/>
                </a:solidFill>
              </a:rPr>
              <a:t>               ) of the function. How do you proceed?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are really pressed for time you take one value                 at random, cross your fingers and answer your boss with that number.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001" y="1969961"/>
            <a:ext cx="3027299" cy="568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309" y="3790188"/>
            <a:ext cx="1167892" cy="5532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9512" y="5117592"/>
            <a:ext cx="1213993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04800"/>
            <a:ext cx="8636000" cy="635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D80939"/>
                </a:solidFill>
              </a:rPr>
              <a:t>One last remark: </a:t>
            </a:r>
            <a:r>
              <a:rPr lang="en-US" b="1" dirty="0" smtClean="0">
                <a:solidFill>
                  <a:srgbClr val="0000FF"/>
                </a:solidFill>
              </a:rPr>
              <a:t>Why is it that with exam scores the average is almost never one of the scores, but in the case of continuous functions the average </a:t>
            </a:r>
            <a:r>
              <a:rPr lang="en-US" b="1" u="sng" dirty="0" smtClean="0">
                <a:solidFill>
                  <a:srgbClr val="FF0000"/>
                </a:solidFill>
              </a:rPr>
              <a:t>always</a:t>
            </a:r>
            <a:r>
              <a:rPr lang="en-US" b="1" dirty="0" smtClean="0">
                <a:solidFill>
                  <a:srgbClr val="0000FF"/>
                </a:solidFill>
              </a:rPr>
              <a:t> is (at least) one of the values of the function?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answer is that exam scores are usually just integers, numbers that do not distribute themselves in a continuum. The values of a continuous function, by definition, form a continuum.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fact, even in the case of functions, if </a:t>
            </a:r>
            <a:r>
              <a:rPr lang="en-US" b="1" u="sng" dirty="0" smtClean="0">
                <a:solidFill>
                  <a:srgbClr val="FF1ADC"/>
                </a:solidFill>
              </a:rPr>
              <a:t>continuity does not hold our theorem does not follow</a:t>
            </a:r>
            <a:r>
              <a:rPr lang="en-US" b="1" dirty="0" smtClean="0">
                <a:solidFill>
                  <a:srgbClr val="0000FF"/>
                </a:solidFill>
              </a:rPr>
              <a:t>. The figure in the next slide shows why: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4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203200"/>
            <a:ext cx="8636000" cy="6502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function is: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</a:t>
            </a:r>
            <a:r>
              <a:rPr lang="en-US" b="1" dirty="0" smtClean="0">
                <a:solidFill>
                  <a:srgbClr val="FFD7E2"/>
                </a:solidFill>
              </a:rPr>
              <a:t> </a:t>
            </a:r>
            <a:r>
              <a:rPr lang="en-US" b="1" dirty="0" smtClean="0">
                <a:solidFill>
                  <a:srgbClr val="FF1ADC"/>
                </a:solidFill>
              </a:rPr>
              <a:t>pink</a:t>
            </a:r>
            <a:r>
              <a:rPr lang="en-US" b="1" dirty="0" smtClean="0">
                <a:solidFill>
                  <a:srgbClr val="FFD7E2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area is       whence the average value of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, </a:t>
            </a:r>
            <a:r>
              <a:rPr lang="en-US" b="1" dirty="0" smtClean="0">
                <a:solidFill>
                  <a:srgbClr val="660066"/>
                </a:solidFill>
              </a:rPr>
              <a:t>NOT</a:t>
            </a:r>
            <a:r>
              <a:rPr lang="en-US" b="1" dirty="0" smtClean="0">
                <a:solidFill>
                  <a:srgbClr val="0000FF"/>
                </a:solidFill>
              </a:rPr>
              <a:t> a value of the function.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085" y="101600"/>
            <a:ext cx="4316730" cy="1327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800" y="5156200"/>
            <a:ext cx="254000" cy="35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500" y="5511800"/>
            <a:ext cx="330200" cy="1041400"/>
          </a:xfrm>
          <a:prstGeom prst="rect">
            <a:avLst/>
          </a:prstGeom>
        </p:spPr>
      </p:pic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67" y="1459333"/>
            <a:ext cx="4624888" cy="367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559800" cy="627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are a little more cautious you take </a:t>
            </a: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b="1" dirty="0" smtClean="0">
                <a:solidFill>
                  <a:srgbClr val="0000FF"/>
                </a:solidFill>
              </a:rPr>
              <a:t> values                                 of the function, average them out to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you give</a:t>
            </a:r>
            <a:r>
              <a:rPr lang="en-US" b="1" dirty="0" smtClean="0">
                <a:solidFill>
                  <a:srgbClr val="660066"/>
                </a:solidFill>
              </a:rPr>
              <a:t> that </a:t>
            </a:r>
            <a:r>
              <a:rPr lang="en-US" b="1" dirty="0" smtClean="0">
                <a:solidFill>
                  <a:srgbClr val="0000FF"/>
                </a:solidFill>
              </a:rPr>
              <a:t>answer to your boss.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are a </a:t>
            </a:r>
            <a:r>
              <a:rPr lang="en-US" b="1" dirty="0" smtClean="0">
                <a:solidFill>
                  <a:srgbClr val="008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nervous </a:t>
            </a:r>
            <a:r>
              <a:rPr lang="en-US" b="1" dirty="0" err="1" smtClean="0">
                <a:solidFill>
                  <a:srgbClr val="008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nellie</a:t>
            </a:r>
            <a:r>
              <a:rPr lang="en-US" b="1" dirty="0" smtClean="0">
                <a:solidFill>
                  <a:srgbClr val="0080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you take </a:t>
            </a:r>
            <a:r>
              <a:rPr lang="en-US" b="1" dirty="0" smtClean="0">
                <a:solidFill>
                  <a:srgbClr val="FF0000"/>
                </a:solidFill>
              </a:rPr>
              <a:t>437</a:t>
            </a:r>
            <a:r>
              <a:rPr lang="en-US" b="1" dirty="0" smtClean="0">
                <a:solidFill>
                  <a:srgbClr val="0000FF"/>
                </a:solidFill>
              </a:rPr>
              <a:t> values of the function (maybe </a:t>
            </a:r>
            <a:r>
              <a:rPr lang="en-US" b="1" dirty="0" smtClean="0">
                <a:solidFill>
                  <a:srgbClr val="D80939"/>
                </a:solidFill>
              </a:rPr>
              <a:t>equidistant</a:t>
            </a:r>
            <a:r>
              <a:rPr lang="en-US" b="1" dirty="0" smtClean="0">
                <a:solidFill>
                  <a:srgbClr val="0000FF"/>
                </a:solidFill>
              </a:rPr>
              <a:t>) and average them out to get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</a:t>
            </a:r>
          </a:p>
          <a:p>
            <a:pPr marL="0" indent="0">
              <a:lnSpc>
                <a:spcPct val="60000"/>
              </a:lnSpc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and that is your </a:t>
            </a:r>
            <a:r>
              <a:rPr lang="en-US" b="1" dirty="0" smtClean="0">
                <a:solidFill>
                  <a:srgbClr val="B8089E"/>
                </a:solidFill>
              </a:rPr>
              <a:t>final answer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425" y="596392"/>
            <a:ext cx="2689225" cy="7376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051" y="1523619"/>
            <a:ext cx="2981198" cy="1321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3141" y="4098290"/>
            <a:ext cx="1905508" cy="199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28600"/>
            <a:ext cx="8636000" cy="6629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are a </a:t>
            </a:r>
            <a:r>
              <a:rPr lang="en-US" b="1" dirty="0" smtClean="0">
                <a:solidFill>
                  <a:srgbClr val="008000"/>
                </a:solidFill>
              </a:rPr>
              <a:t>mathematician</a:t>
            </a:r>
            <a:r>
              <a:rPr lang="en-US" b="1" dirty="0" smtClean="0">
                <a:solidFill>
                  <a:srgbClr val="0000FF"/>
                </a:solidFill>
              </a:rPr>
              <a:t> 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You ask yourself “what’s so special about </a:t>
            </a:r>
            <a:r>
              <a:rPr lang="en-US" b="1" dirty="0" smtClean="0">
                <a:solidFill>
                  <a:srgbClr val="FF0000"/>
                </a:solidFill>
              </a:rPr>
              <a:t>437</a:t>
            </a:r>
            <a:r>
              <a:rPr lang="en-US" b="1" dirty="0" smtClean="0">
                <a:solidFill>
                  <a:srgbClr val="0000FF"/>
                </a:solidFill>
              </a:rPr>
              <a:t> ?”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 will call it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0000FF"/>
                </a:solidFill>
              </a:rPr>
              <a:t> and get an answer that looks like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has the flavor of a </a:t>
            </a:r>
            <a:r>
              <a:rPr lang="en-US" b="1" dirty="0" smtClean="0">
                <a:solidFill>
                  <a:srgbClr val="FF0000"/>
                </a:solidFill>
              </a:rPr>
              <a:t>Riemann sum</a:t>
            </a:r>
            <a:r>
              <a:rPr lang="en-US" b="1" dirty="0" smtClean="0">
                <a:solidFill>
                  <a:srgbClr val="0000FF"/>
                </a:solidFill>
              </a:rPr>
              <a:t>, but it is not a Riemann sum. There is no         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But, if the points      are equidistant, then each one of them is inside a little subinterval of length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980" y="1845945"/>
            <a:ext cx="1844040" cy="1997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847" y="4296029"/>
            <a:ext cx="583946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537" y="5637530"/>
            <a:ext cx="2039620" cy="1145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5805" y="4771771"/>
            <a:ext cx="384175" cy="7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3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79400"/>
            <a:ext cx="8661400" cy="632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Aha! </a:t>
            </a:r>
            <a:r>
              <a:rPr lang="en-US" b="1" dirty="0" smtClean="0">
                <a:solidFill>
                  <a:srgbClr val="0000FF"/>
                </a:solidFill>
              </a:rPr>
              <a:t>I can sneak a         into the formula, this way: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</a:t>
            </a:r>
            <a:r>
              <a:rPr lang="en-US" b="1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IS</a:t>
            </a:r>
            <a:r>
              <a:rPr lang="en-US" b="1" dirty="0" smtClean="0">
                <a:solidFill>
                  <a:srgbClr val="0000FF"/>
                </a:solidFill>
              </a:rPr>
              <a:t> a Riemann sum, its limit as                        is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That is my </a:t>
            </a:r>
            <a:r>
              <a:rPr lang="en-US" b="1" dirty="0" smtClean="0">
                <a:solidFill>
                  <a:srgbClr val="660066"/>
                </a:solidFill>
              </a:rPr>
              <a:t>final answer</a:t>
            </a:r>
            <a:r>
              <a:rPr lang="en-US" b="1" dirty="0" smtClean="0">
                <a:solidFill>
                  <a:srgbClr val="0000FF"/>
                </a:solidFill>
              </a:rPr>
              <a:t>. In fact I will give the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54" y="666877"/>
            <a:ext cx="7360793" cy="2120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654" y="2849118"/>
            <a:ext cx="4441063" cy="1413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8027" y="365506"/>
            <a:ext cx="583946" cy="3995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8303" y="4406477"/>
            <a:ext cx="1896595" cy="4834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7531" y="4755176"/>
            <a:ext cx="3288538" cy="12600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4890" y="2874518"/>
            <a:ext cx="4210558" cy="141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6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3200"/>
            <a:ext cx="86614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r>
              <a:rPr lang="en-US" b="1" dirty="0" smtClean="0">
                <a:solidFill>
                  <a:srgbClr val="0000FF"/>
                </a:solidFill>
              </a:rPr>
              <a:t>. Let                                      be a Riemann </a:t>
            </a:r>
            <a:r>
              <a:rPr lang="en-US" b="1" dirty="0" err="1" smtClean="0">
                <a:solidFill>
                  <a:srgbClr val="0000FF"/>
                </a:solidFill>
              </a:rPr>
              <a:t>integrable</a:t>
            </a:r>
            <a:r>
              <a:rPr lang="en-US" b="1" dirty="0" smtClean="0">
                <a:solidFill>
                  <a:srgbClr val="0000FF"/>
                </a:solidFill>
              </a:rPr>
              <a:t> function. </a:t>
            </a:r>
            <a:r>
              <a:rPr lang="en-US" b="1" dirty="0" smtClean="0">
                <a:solidFill>
                  <a:srgbClr val="0000FF"/>
                </a:solidFill>
              </a:rPr>
              <a:t>We call </a:t>
            </a:r>
            <a:r>
              <a:rPr lang="en-US" b="1" u="sng" dirty="0" smtClean="0">
                <a:solidFill>
                  <a:srgbClr val="FF0000"/>
                </a:solidFill>
              </a:rPr>
              <a:t>average value of     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660066"/>
                </a:solidFill>
              </a:rPr>
              <a:t>number</a:t>
            </a:r>
            <a:endParaRPr lang="en-US" b="1" dirty="0" smtClean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 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It seems that computing the average value of a function just boils down to computing its integral and dividing by the length of the interval over which we want the average to be.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Note that</a:t>
            </a:r>
            <a:r>
              <a:rPr lang="en-US" b="1" dirty="0" smtClean="0">
                <a:solidFill>
                  <a:srgbClr val="0000FF"/>
                </a:solidFill>
              </a:rPr>
              <a:t>, if the interval shrinks to      the average value shrinks to one value of the function.)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these were exam scores we are averaging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401" y="254000"/>
            <a:ext cx="3027299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5032" y="1198753"/>
            <a:ext cx="3288538" cy="1260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8074" y="691198"/>
            <a:ext cx="338074" cy="507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4648200"/>
            <a:ext cx="2921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33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712200" cy="6604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e would know that the average is somewhere </a:t>
            </a:r>
            <a:r>
              <a:rPr lang="en-US" b="1" dirty="0" smtClean="0">
                <a:solidFill>
                  <a:srgbClr val="FF0000"/>
                </a:solidFill>
              </a:rPr>
              <a:t>between the lowest and highest </a:t>
            </a:r>
            <a:r>
              <a:rPr lang="en-US" b="1" dirty="0" smtClean="0">
                <a:solidFill>
                  <a:srgbClr val="0000FF"/>
                </a:solidFill>
              </a:rPr>
              <a:t>scores but </a:t>
            </a:r>
            <a:r>
              <a:rPr lang="en-US" b="1" u="sng" dirty="0" smtClean="0">
                <a:solidFill>
                  <a:srgbClr val="0000FF"/>
                </a:solidFill>
              </a:rPr>
              <a:t>it need not be one of the scores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For functions in general the same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statement holds essentially true, </a:t>
            </a:r>
            <a:r>
              <a:rPr lang="en-US" b="1" u="sng" dirty="0" smtClean="0">
                <a:solidFill>
                  <a:srgbClr val="0000FF"/>
                </a:solidFill>
              </a:rPr>
              <a:t>but if          is continuous </a:t>
            </a:r>
            <a:r>
              <a:rPr lang="en-US" b="1" dirty="0" smtClean="0">
                <a:solidFill>
                  <a:srgbClr val="0000FF"/>
                </a:solidFill>
              </a:rPr>
              <a:t>we have more, we have the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Mean Value Theorem for Integrals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Theorem.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                                     be a continuous (</a:t>
            </a:r>
            <a:r>
              <a:rPr lang="en-US" b="1" dirty="0" smtClean="0">
                <a:solidFill>
                  <a:srgbClr val="660066"/>
                </a:solidFill>
              </a:rPr>
              <a:t>and hence Riemann </a:t>
            </a:r>
            <a:r>
              <a:rPr lang="en-US" b="1" dirty="0" err="1" smtClean="0">
                <a:solidFill>
                  <a:srgbClr val="660066"/>
                </a:solidFill>
              </a:rPr>
              <a:t>integrable</a:t>
            </a:r>
            <a:r>
              <a:rPr lang="en-US" b="1" dirty="0" smtClean="0">
                <a:solidFill>
                  <a:srgbClr val="0000FF"/>
                </a:solidFill>
              </a:rPr>
              <a:t>) function. Then, for some point                        (</a:t>
            </a:r>
            <a:r>
              <a:rPr lang="en-US" b="1" dirty="0" smtClean="0">
                <a:solidFill>
                  <a:srgbClr val="008000"/>
                </a:solidFill>
              </a:rPr>
              <a:t>maybe more than one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      ! </a:t>
            </a:r>
            <a:r>
              <a:rPr lang="en-US" b="1" dirty="0">
                <a:solidFill>
                  <a:srgbClr val="FF6600"/>
                </a:solidFill>
              </a:rPr>
              <a:t>The proof: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01" y="3992182"/>
            <a:ext cx="3027299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379" y="4955794"/>
            <a:ext cx="1936242" cy="553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032" y="5338953"/>
            <a:ext cx="3288538" cy="1260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518" y="5751196"/>
            <a:ext cx="1413764" cy="568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3263" y="2356295"/>
            <a:ext cx="338074" cy="5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7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254000"/>
            <a:ext cx="8737600" cy="637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Applying the </a:t>
            </a:r>
            <a:r>
              <a:rPr lang="en-US" b="1" dirty="0" smtClean="0">
                <a:solidFill>
                  <a:srgbClr val="FF0000"/>
                </a:solidFill>
              </a:rPr>
              <a:t>Extreme Value Theorem </a:t>
            </a:r>
            <a:r>
              <a:rPr lang="en-US" b="1" dirty="0" smtClean="0">
                <a:solidFill>
                  <a:srgbClr val="0000FF"/>
                </a:solidFill>
              </a:rPr>
              <a:t>and standard properties (</a:t>
            </a:r>
            <a:r>
              <a:rPr lang="en-US" b="1" dirty="0" smtClean="0">
                <a:solidFill>
                  <a:srgbClr val="FF6600"/>
                </a:solidFill>
              </a:rPr>
              <a:t>monotonicity</a:t>
            </a:r>
            <a:r>
              <a:rPr lang="en-US" b="1" dirty="0" smtClean="0">
                <a:solidFill>
                  <a:srgbClr val="0000FF"/>
                </a:solidFill>
              </a:rPr>
              <a:t>) of Riemann integration we get: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L</a:t>
            </a:r>
            <a:r>
              <a:rPr lang="en-US" b="1" dirty="0" smtClean="0">
                <a:solidFill>
                  <a:srgbClr val="0000FF"/>
                </a:solidFill>
              </a:rPr>
              <a:t>et        and       be the minimum and maximum respectively of        over              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(They exist because of the </a:t>
            </a:r>
            <a:r>
              <a:rPr lang="en-US" b="1" dirty="0" smtClean="0">
                <a:solidFill>
                  <a:srgbClr val="FF0000"/>
                </a:solidFill>
              </a:rPr>
              <a:t>EVT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96" y="2006664"/>
            <a:ext cx="414909" cy="29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28" y="1905064"/>
            <a:ext cx="537845" cy="3995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5163" y="2355406"/>
            <a:ext cx="338074" cy="507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654" y="2330006"/>
            <a:ext cx="1167892" cy="553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461" y="3468561"/>
            <a:ext cx="3641979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461" y="4037140"/>
            <a:ext cx="6208268" cy="10142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9707" y="4505897"/>
            <a:ext cx="522478" cy="3227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051" y="4979289"/>
            <a:ext cx="8205978" cy="10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0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610600" cy="629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This means that the </a:t>
            </a:r>
            <a:r>
              <a:rPr lang="en-US" b="1" dirty="0" smtClean="0">
                <a:solidFill>
                  <a:srgbClr val="660066"/>
                </a:solidFill>
              </a:rPr>
              <a:t>number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(we have called it the </a:t>
            </a:r>
            <a:r>
              <a:rPr lang="en-US" b="1" i="1" dirty="0" smtClean="0">
                <a:solidFill>
                  <a:srgbClr val="660066"/>
                </a:solidFill>
              </a:rPr>
              <a:t>average value</a:t>
            </a:r>
            <a:r>
              <a:rPr lang="en-US" b="1" dirty="0" smtClean="0">
                <a:solidFill>
                  <a:srgbClr val="0000FF"/>
                </a:solidFill>
              </a:rPr>
              <a:t>) is between the minimum and maximum values of the function.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By the </a:t>
            </a:r>
            <a:r>
              <a:rPr lang="en-US" b="1" dirty="0" smtClean="0">
                <a:solidFill>
                  <a:srgbClr val="FF0000"/>
                </a:solidFill>
              </a:rPr>
              <a:t>Intermediate Value Theorem </a:t>
            </a:r>
            <a:r>
              <a:rPr lang="en-US" b="1" dirty="0" smtClean="0">
                <a:solidFill>
                  <a:srgbClr val="0000FF"/>
                </a:solidFill>
              </a:rPr>
              <a:t>the function achieves that value somewhere between     and    .</a:t>
            </a:r>
          </a:p>
          <a:p>
            <a:pPr marL="0" indent="0" algn="r">
              <a:buNone/>
            </a:pPr>
            <a:r>
              <a:rPr lang="en-US" b="1" dirty="0" smtClean="0">
                <a:solidFill>
                  <a:srgbClr val="000090"/>
                </a:solidFill>
              </a:rPr>
              <a:t>QED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AE0DB1"/>
                </a:solidFill>
              </a:rPr>
              <a:t>Just as with exam scores</a:t>
            </a:r>
            <a:r>
              <a:rPr lang="en-US" b="1" dirty="0" smtClean="0">
                <a:solidFill>
                  <a:srgbClr val="0000FF"/>
                </a:solidFill>
              </a:rPr>
              <a:t>, the average is between the lowest and the highest, but </a:t>
            </a:r>
            <a:r>
              <a:rPr lang="en-US" b="1" dirty="0" smtClean="0">
                <a:solidFill>
                  <a:srgbClr val="AE0DB1"/>
                </a:solidFill>
              </a:rPr>
              <a:t>unlike exam scores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it is achieved as a value </a:t>
            </a:r>
            <a:r>
              <a:rPr lang="en-US" b="1" dirty="0" smtClean="0">
                <a:solidFill>
                  <a:srgbClr val="0000FF"/>
                </a:solidFill>
              </a:rPr>
              <a:t>! (</a:t>
            </a:r>
            <a:r>
              <a:rPr lang="en-US" b="1" dirty="0" smtClean="0">
                <a:solidFill>
                  <a:srgbClr val="008000"/>
                </a:solidFill>
              </a:rPr>
              <a:t>Maybe more that once</a:t>
            </a:r>
            <a:r>
              <a:rPr lang="en-US" b="1" dirty="0" smtClean="0">
                <a:solidFill>
                  <a:srgbClr val="0000FF"/>
                </a:solidFill>
              </a:rPr>
              <a:t>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843" y="152400"/>
            <a:ext cx="5301615" cy="1260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662" y="995553"/>
            <a:ext cx="3288538" cy="12600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945" y="4076891"/>
            <a:ext cx="291973" cy="291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7594" y="3962464"/>
            <a:ext cx="276606" cy="3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0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228600"/>
            <a:ext cx="8763000" cy="6807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0000FF"/>
                </a:solidFill>
              </a:rPr>
              <a:t>figure is a clear pictorial representation of the meaning of the theorem.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2" name="Picture 1" descr="MVT_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76" y="1369819"/>
            <a:ext cx="4512724" cy="512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4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7183</TotalTime>
  <Words>659</Words>
  <Application>Microsoft Macintosh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AVERAGING THINGS 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810</cp:revision>
  <dcterms:created xsi:type="dcterms:W3CDTF">2011-08-21T14:29:24Z</dcterms:created>
  <dcterms:modified xsi:type="dcterms:W3CDTF">2011-12-10T02:49:20Z</dcterms:modified>
</cp:coreProperties>
</file>